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70" r:id="rId4"/>
    <p:sldId id="257" r:id="rId5"/>
    <p:sldId id="258" r:id="rId6"/>
    <p:sldId id="259" r:id="rId7"/>
    <p:sldId id="271" r:id="rId8"/>
    <p:sldId id="274" r:id="rId9"/>
    <p:sldId id="261" r:id="rId10"/>
    <p:sldId id="262" r:id="rId11"/>
    <p:sldId id="263" r:id="rId12"/>
    <p:sldId id="264" r:id="rId13"/>
    <p:sldId id="265" r:id="rId14"/>
    <p:sldId id="266" r:id="rId15"/>
    <p:sldId id="272" r:id="rId16"/>
    <p:sldId id="267" r:id="rId17"/>
    <p:sldId id="268" r:id="rId18"/>
    <p:sldId id="273" r:id="rId19"/>
    <p:sldId id="26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5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01"/>
    <p:restoredTop sz="94658"/>
  </p:normalViewPr>
  <p:slideViewPr>
    <p:cSldViewPr snapToGrid="0">
      <p:cViewPr varScale="1">
        <p:scale>
          <a:sx n="234" d="100"/>
          <a:sy n="234" d="100"/>
        </p:scale>
        <p:origin x="32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1CB10-D968-0C82-734F-FD061AFABD9A}"/>
              </a:ext>
            </a:extLst>
          </p:cNvPr>
          <p:cNvSpPr>
            <a:spLocks noGrp="1"/>
          </p:cNvSpPr>
          <p:nvPr>
            <p:ph type="ctrTitle"/>
          </p:nvPr>
        </p:nvSpPr>
        <p:spPr>
          <a:xfrm>
            <a:off x="0" y="1"/>
            <a:ext cx="12192000" cy="3429000"/>
          </a:xfrm>
        </p:spPr>
        <p:txBody>
          <a:bodyPr anchor="ctr"/>
          <a:lstStyle>
            <a:lvl1pPr algn="ctr">
              <a:defRPr sz="6000"/>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86820D8D-135F-E0A0-B237-B8EAD44134E5}"/>
              </a:ext>
            </a:extLst>
          </p:cNvPr>
          <p:cNvSpPr>
            <a:spLocks noGrp="1"/>
          </p:cNvSpPr>
          <p:nvPr>
            <p:ph type="subTitle" idx="1"/>
          </p:nvPr>
        </p:nvSpPr>
        <p:spPr>
          <a:xfrm>
            <a:off x="0" y="3429001"/>
            <a:ext cx="12192000" cy="266529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
        <p:nvSpPr>
          <p:cNvPr id="5" name="Footer Placeholder 4">
            <a:extLst>
              <a:ext uri="{FF2B5EF4-FFF2-40B4-BE49-F238E27FC236}">
                <a16:creationId xmlns:a16="http://schemas.microsoft.com/office/drawing/2014/main" id="{FCE82A33-E217-C052-2D86-190AF81D68BD}"/>
              </a:ext>
            </a:extLst>
          </p:cNvPr>
          <p:cNvSpPr>
            <a:spLocks noGrp="1"/>
          </p:cNvSpPr>
          <p:nvPr>
            <p:ph type="ftr" sz="quarter" idx="11"/>
          </p:nvPr>
        </p:nvSpPr>
        <p:spPr>
          <a:xfrm>
            <a:off x="838200" y="6356349"/>
            <a:ext cx="4114800" cy="365125"/>
          </a:xfrm>
        </p:spPr>
        <p:txBody>
          <a:bodyPr/>
          <a:lstStyle/>
          <a:p>
            <a:endParaRPr lang="en-US" dirty="0"/>
          </a:p>
        </p:txBody>
      </p:sp>
      <p:sp>
        <p:nvSpPr>
          <p:cNvPr id="6" name="Slide Number Placeholder 5">
            <a:extLst>
              <a:ext uri="{FF2B5EF4-FFF2-40B4-BE49-F238E27FC236}">
                <a16:creationId xmlns:a16="http://schemas.microsoft.com/office/drawing/2014/main" id="{3E958F4C-39E8-F85E-96A8-2B50518EDC36}"/>
              </a:ext>
            </a:extLst>
          </p:cNvPr>
          <p:cNvSpPr>
            <a:spLocks noGrp="1"/>
          </p:cNvSpPr>
          <p:nvPr>
            <p:ph type="sldNum" sz="quarter" idx="12"/>
          </p:nvPr>
        </p:nvSpPr>
        <p:spPr>
          <a:xfrm>
            <a:off x="11008558" y="6356350"/>
            <a:ext cx="345241" cy="365125"/>
          </a:xfrm>
        </p:spPr>
        <p:txBody>
          <a:bodyPr/>
          <a:lstStyle/>
          <a:p>
            <a:fld id="{F5EE39B6-413C-AD4B-801F-F0EF99E4BE32}" type="slidenum">
              <a:rPr lang="en-US" smtClean="0"/>
              <a:t>‹#›</a:t>
            </a:fld>
            <a:endParaRPr lang="en-US" dirty="0"/>
          </a:p>
        </p:txBody>
      </p:sp>
    </p:spTree>
    <p:extLst>
      <p:ext uri="{BB962C8B-B14F-4D97-AF65-F5344CB8AC3E}">
        <p14:creationId xmlns:p14="http://schemas.microsoft.com/office/powerpoint/2010/main" val="2709981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9A4F445-9671-EDAE-9A8A-8B5F1D398CEC}"/>
              </a:ext>
            </a:extLst>
          </p:cNvPr>
          <p:cNvSpPr/>
          <p:nvPr userDrawn="1"/>
        </p:nvSpPr>
        <p:spPr>
          <a:xfrm>
            <a:off x="0" y="0"/>
            <a:ext cx="12192000" cy="156316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02307C-2DDA-CC70-0177-583E686C07E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35793DF-EF8D-E505-F0E4-CFC496A8E120}"/>
              </a:ext>
            </a:extLst>
          </p:cNvPr>
          <p:cNvSpPr>
            <a:spLocks noGrp="1"/>
          </p:cNvSpPr>
          <p:nvPr>
            <p:ph idx="1"/>
          </p:nvPr>
        </p:nvSpPr>
        <p:spPr>
          <a:xfrm>
            <a:off x="464864" y="1825625"/>
            <a:ext cx="11262274" cy="4140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Footer Placeholder 4">
            <a:extLst>
              <a:ext uri="{FF2B5EF4-FFF2-40B4-BE49-F238E27FC236}">
                <a16:creationId xmlns:a16="http://schemas.microsoft.com/office/drawing/2014/main" id="{649BD354-C9B5-4287-C575-C4390D0558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375034-0293-9F36-7C8F-859696AB01BB}"/>
              </a:ext>
            </a:extLst>
          </p:cNvPr>
          <p:cNvSpPr>
            <a:spLocks noGrp="1"/>
          </p:cNvSpPr>
          <p:nvPr>
            <p:ph type="sldNum" sz="quarter" idx="12"/>
          </p:nvPr>
        </p:nvSpPr>
        <p:spPr/>
        <p:txBody>
          <a:bodyPr/>
          <a:lstStyle/>
          <a:p>
            <a:fld id="{F5EE39B6-413C-AD4B-801F-F0EF99E4BE32}" type="slidenum">
              <a:rPr lang="en-US" smtClean="0"/>
              <a:t>‹#›</a:t>
            </a:fld>
            <a:endParaRPr lang="en-US"/>
          </a:p>
        </p:txBody>
      </p:sp>
    </p:spTree>
    <p:extLst>
      <p:ext uri="{BB962C8B-B14F-4D97-AF65-F5344CB8AC3E}">
        <p14:creationId xmlns:p14="http://schemas.microsoft.com/office/powerpoint/2010/main" val="2569637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A9219-4ED6-DA9C-A401-2702CF7DF482}"/>
              </a:ext>
            </a:extLst>
          </p:cNvPr>
          <p:cNvSpPr>
            <a:spLocks noGrp="1"/>
          </p:cNvSpPr>
          <p:nvPr>
            <p:ph type="title"/>
          </p:nvPr>
        </p:nvSpPr>
        <p:spPr>
          <a:xfrm>
            <a:off x="0" y="0"/>
            <a:ext cx="12192000" cy="3429000"/>
          </a:xfrm>
        </p:spPr>
        <p:txBody>
          <a:bodyPr anchor="b"/>
          <a:lstStyle>
            <a:lvl1pPr algn="ctr">
              <a:defRPr sz="6000"/>
            </a:lvl1p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8E72C67D-6967-81E6-C90E-6804DBFCB696}"/>
              </a:ext>
            </a:extLst>
          </p:cNvPr>
          <p:cNvSpPr>
            <a:spLocks noGrp="1"/>
          </p:cNvSpPr>
          <p:nvPr>
            <p:ph type="body" idx="1"/>
          </p:nvPr>
        </p:nvSpPr>
        <p:spPr>
          <a:xfrm>
            <a:off x="0" y="3429001"/>
            <a:ext cx="12192000" cy="2854306"/>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Click to edit Master text styles</a:t>
            </a:r>
          </a:p>
        </p:txBody>
      </p:sp>
      <p:sp>
        <p:nvSpPr>
          <p:cNvPr id="5" name="Footer Placeholder 4">
            <a:extLst>
              <a:ext uri="{FF2B5EF4-FFF2-40B4-BE49-F238E27FC236}">
                <a16:creationId xmlns:a16="http://schemas.microsoft.com/office/drawing/2014/main" id="{38649231-4A8E-1C1D-6076-780E273EDC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5D36E3-A0A9-02AC-260E-868A704BB001}"/>
              </a:ext>
            </a:extLst>
          </p:cNvPr>
          <p:cNvSpPr>
            <a:spLocks noGrp="1"/>
          </p:cNvSpPr>
          <p:nvPr>
            <p:ph type="sldNum" sz="quarter" idx="12"/>
          </p:nvPr>
        </p:nvSpPr>
        <p:spPr/>
        <p:txBody>
          <a:bodyPr/>
          <a:lstStyle/>
          <a:p>
            <a:fld id="{F5EE39B6-413C-AD4B-801F-F0EF99E4BE32}" type="slidenum">
              <a:rPr lang="en-US" smtClean="0"/>
              <a:t>‹#›</a:t>
            </a:fld>
            <a:endParaRPr lang="en-US"/>
          </a:p>
        </p:txBody>
      </p:sp>
    </p:spTree>
    <p:extLst>
      <p:ext uri="{BB962C8B-B14F-4D97-AF65-F5344CB8AC3E}">
        <p14:creationId xmlns:p14="http://schemas.microsoft.com/office/powerpoint/2010/main" val="322945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054BCE-DACB-297A-26BF-2FB4F2F6CECB}"/>
              </a:ext>
            </a:extLst>
          </p:cNvPr>
          <p:cNvSpPr/>
          <p:nvPr userDrawn="1"/>
        </p:nvSpPr>
        <p:spPr>
          <a:xfrm>
            <a:off x="0" y="0"/>
            <a:ext cx="12192000" cy="156316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8B6E13-1056-B545-825A-0B329F1B25D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E1D8CD7-AD8A-4074-DB8E-EF05BE8240E2}"/>
              </a:ext>
            </a:extLst>
          </p:cNvPr>
          <p:cNvSpPr>
            <a:spLocks noGrp="1"/>
          </p:cNvSpPr>
          <p:nvPr>
            <p:ph sz="half" idx="1"/>
          </p:nvPr>
        </p:nvSpPr>
        <p:spPr>
          <a:xfrm>
            <a:off x="464864" y="1825625"/>
            <a:ext cx="546937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63D02E4-78B3-A533-75ED-48F73108F7E1}"/>
              </a:ext>
            </a:extLst>
          </p:cNvPr>
          <p:cNvSpPr>
            <a:spLocks noGrp="1"/>
          </p:cNvSpPr>
          <p:nvPr>
            <p:ph sz="half" idx="2"/>
          </p:nvPr>
        </p:nvSpPr>
        <p:spPr>
          <a:xfrm>
            <a:off x="6257765" y="1825625"/>
            <a:ext cx="5469371"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a:extLst>
              <a:ext uri="{FF2B5EF4-FFF2-40B4-BE49-F238E27FC236}">
                <a16:creationId xmlns:a16="http://schemas.microsoft.com/office/drawing/2014/main" id="{6368E04A-3D96-AED4-20FF-C8EECF8B7F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A7E522-4EB0-899E-B30C-05F1AB0A02F4}"/>
              </a:ext>
            </a:extLst>
          </p:cNvPr>
          <p:cNvSpPr>
            <a:spLocks noGrp="1"/>
          </p:cNvSpPr>
          <p:nvPr>
            <p:ph type="sldNum" sz="quarter" idx="12"/>
          </p:nvPr>
        </p:nvSpPr>
        <p:spPr/>
        <p:txBody>
          <a:bodyPr/>
          <a:lstStyle/>
          <a:p>
            <a:fld id="{F5EE39B6-413C-AD4B-801F-F0EF99E4BE32}" type="slidenum">
              <a:rPr lang="en-US" smtClean="0"/>
              <a:t>‹#›</a:t>
            </a:fld>
            <a:endParaRPr lang="en-US"/>
          </a:p>
        </p:txBody>
      </p:sp>
    </p:spTree>
    <p:extLst>
      <p:ext uri="{BB962C8B-B14F-4D97-AF65-F5344CB8AC3E}">
        <p14:creationId xmlns:p14="http://schemas.microsoft.com/office/powerpoint/2010/main" val="2731830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4838423-1BD8-933F-4E6F-71B7877B99B3}"/>
              </a:ext>
            </a:extLst>
          </p:cNvPr>
          <p:cNvSpPr/>
          <p:nvPr userDrawn="1"/>
        </p:nvSpPr>
        <p:spPr>
          <a:xfrm>
            <a:off x="0" y="0"/>
            <a:ext cx="12192000" cy="156316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C94604-4EBB-4890-2555-D49AF103AA0E}"/>
              </a:ext>
            </a:extLst>
          </p:cNvPr>
          <p:cNvSpPr>
            <a:spLocks noGrp="1"/>
          </p:cNvSpPr>
          <p:nvPr>
            <p:ph type="title"/>
          </p:nvPr>
        </p:nvSpPr>
        <p:spPr/>
        <p:txBody>
          <a:bodyPr/>
          <a:lstStyle/>
          <a:p>
            <a:r>
              <a:rPr lang="en-GB"/>
              <a:t>Click to edit Master title style</a:t>
            </a:r>
            <a:endParaRPr lang="en-US"/>
          </a:p>
        </p:txBody>
      </p:sp>
      <p:sp>
        <p:nvSpPr>
          <p:cNvPr id="4" name="Footer Placeholder 3">
            <a:extLst>
              <a:ext uri="{FF2B5EF4-FFF2-40B4-BE49-F238E27FC236}">
                <a16:creationId xmlns:a16="http://schemas.microsoft.com/office/drawing/2014/main" id="{6F0CF23C-C032-7652-4487-5F5BAB46D33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A2716BA-4E98-3F8D-3273-EC819E57C941}"/>
              </a:ext>
            </a:extLst>
          </p:cNvPr>
          <p:cNvSpPr>
            <a:spLocks noGrp="1"/>
          </p:cNvSpPr>
          <p:nvPr>
            <p:ph type="sldNum" sz="quarter" idx="12"/>
          </p:nvPr>
        </p:nvSpPr>
        <p:spPr/>
        <p:txBody>
          <a:bodyPr/>
          <a:lstStyle/>
          <a:p>
            <a:fld id="{F5EE39B6-413C-AD4B-801F-F0EF99E4BE32}" type="slidenum">
              <a:rPr lang="en-US" smtClean="0"/>
              <a:t>‹#›</a:t>
            </a:fld>
            <a:endParaRPr lang="en-US"/>
          </a:p>
        </p:txBody>
      </p:sp>
    </p:spTree>
    <p:extLst>
      <p:ext uri="{BB962C8B-B14F-4D97-AF65-F5344CB8AC3E}">
        <p14:creationId xmlns:p14="http://schemas.microsoft.com/office/powerpoint/2010/main" val="5143653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34248D2-F840-EF35-C4BA-D741BC2EE392}"/>
              </a:ext>
            </a:extLst>
          </p:cNvPr>
          <p:cNvSpPr/>
          <p:nvPr userDrawn="1"/>
        </p:nvSpPr>
        <p:spPr>
          <a:xfrm>
            <a:off x="0" y="6288415"/>
            <a:ext cx="12192000" cy="569586"/>
          </a:xfrm>
          <a:prstGeom prst="rect">
            <a:avLst/>
          </a:prstGeom>
          <a:solidFill>
            <a:srgbClr val="39475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a:extLst>
              <a:ext uri="{FF2B5EF4-FFF2-40B4-BE49-F238E27FC236}">
                <a16:creationId xmlns:a16="http://schemas.microsoft.com/office/drawing/2014/main" id="{A0D95419-1FDA-8853-405C-4F5FDE9AE277}"/>
              </a:ext>
            </a:extLst>
          </p:cNvPr>
          <p:cNvSpPr>
            <a:spLocks noGrp="1"/>
          </p:cNvSpPr>
          <p:nvPr>
            <p:ph type="title"/>
          </p:nvPr>
        </p:nvSpPr>
        <p:spPr>
          <a:xfrm>
            <a:off x="464864" y="365125"/>
            <a:ext cx="11262274" cy="850669"/>
          </a:xfrm>
          <a:prstGeom prst="rect">
            <a:avLst/>
          </a:prstGeom>
          <a:solidFill>
            <a:schemeClr val="accent2"/>
          </a:solidFill>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4BA00F8D-F8CC-9AE5-4281-6583FBB47F3F}"/>
              </a:ext>
            </a:extLst>
          </p:cNvPr>
          <p:cNvSpPr>
            <a:spLocks noGrp="1"/>
          </p:cNvSpPr>
          <p:nvPr>
            <p:ph type="body" idx="1"/>
          </p:nvPr>
        </p:nvSpPr>
        <p:spPr>
          <a:xfrm>
            <a:off x="464864" y="1825624"/>
            <a:ext cx="11262274" cy="4462791"/>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Footer Placeholder 4">
            <a:extLst>
              <a:ext uri="{FF2B5EF4-FFF2-40B4-BE49-F238E27FC236}">
                <a16:creationId xmlns:a16="http://schemas.microsoft.com/office/drawing/2014/main" id="{78F83047-42F9-4C54-81D4-793ACB12CA47}"/>
              </a:ext>
            </a:extLst>
          </p:cNvPr>
          <p:cNvSpPr>
            <a:spLocks noGrp="1"/>
          </p:cNvSpPr>
          <p:nvPr>
            <p:ph type="ftr" sz="quarter" idx="3"/>
          </p:nvPr>
        </p:nvSpPr>
        <p:spPr>
          <a:xfrm>
            <a:off x="464863" y="6464141"/>
            <a:ext cx="4114800" cy="228600"/>
          </a:xfrm>
          <a:prstGeom prst="rect">
            <a:avLst/>
          </a:prstGeom>
        </p:spPr>
        <p:txBody>
          <a:bodyPr vert="horz" lIns="91440" tIns="45720" rIns="91440" bIns="45720" rtlCol="0" anchor="ctr"/>
          <a:lstStyle>
            <a:lvl1pPr algn="l">
              <a:defRPr sz="900">
                <a:solidFill>
                  <a:schemeClr val="bg1"/>
                </a:solidFill>
              </a:defRPr>
            </a:lvl1pPr>
          </a:lstStyle>
          <a:p>
            <a:endParaRPr lang="en-US" dirty="0">
              <a:solidFill>
                <a:schemeClr val="bg1"/>
              </a:solidFill>
            </a:endParaRPr>
          </a:p>
        </p:txBody>
      </p:sp>
      <p:sp>
        <p:nvSpPr>
          <p:cNvPr id="6" name="Slide Number Placeholder 5">
            <a:extLst>
              <a:ext uri="{FF2B5EF4-FFF2-40B4-BE49-F238E27FC236}">
                <a16:creationId xmlns:a16="http://schemas.microsoft.com/office/drawing/2014/main" id="{CE96F5A9-317B-B884-5490-6C48304114F7}"/>
              </a:ext>
            </a:extLst>
          </p:cNvPr>
          <p:cNvSpPr>
            <a:spLocks noGrp="1"/>
          </p:cNvSpPr>
          <p:nvPr>
            <p:ph type="sldNum" sz="quarter" idx="4"/>
          </p:nvPr>
        </p:nvSpPr>
        <p:spPr>
          <a:xfrm>
            <a:off x="8983937" y="6458908"/>
            <a:ext cx="2743200" cy="228600"/>
          </a:xfrm>
          <a:prstGeom prst="rect">
            <a:avLst/>
          </a:prstGeom>
        </p:spPr>
        <p:txBody>
          <a:bodyPr vert="horz" lIns="91440" tIns="45720" rIns="91440" bIns="45720" rtlCol="0" anchor="ctr"/>
          <a:lstStyle>
            <a:lvl1pPr algn="r">
              <a:defRPr sz="900">
                <a:solidFill>
                  <a:schemeClr val="bg1"/>
                </a:solidFill>
              </a:defRPr>
            </a:lvl1pPr>
          </a:lstStyle>
          <a:p>
            <a:fld id="{F5EE39B6-413C-AD4B-801F-F0EF99E4BE32}" type="slidenum">
              <a:rPr lang="en-US" smtClean="0"/>
              <a:pPr/>
              <a:t>‹#›</a:t>
            </a:fld>
            <a:endParaRPr lang="en-US" dirty="0">
              <a:solidFill>
                <a:schemeClr val="bg1"/>
              </a:solidFill>
            </a:endParaRPr>
          </a:p>
        </p:txBody>
      </p:sp>
      <p:pic>
        <p:nvPicPr>
          <p:cNvPr id="9" name="Picture 8" descr="A close up of a logo&#10;&#10;AI-generated content may be incorrect.">
            <a:extLst>
              <a:ext uri="{FF2B5EF4-FFF2-40B4-BE49-F238E27FC236}">
                <a16:creationId xmlns:a16="http://schemas.microsoft.com/office/drawing/2014/main" id="{09B84BCE-A5D9-94A5-BCFC-5E729841D30E}"/>
              </a:ext>
            </a:extLst>
          </p:cNvPr>
          <p:cNvPicPr>
            <a:picLocks noChangeAspect="1"/>
          </p:cNvPicPr>
          <p:nvPr userDrawn="1"/>
        </p:nvPicPr>
        <p:blipFill>
          <a:blip r:embed="rId7"/>
          <a:stretch>
            <a:fillRect/>
          </a:stretch>
        </p:blipFill>
        <p:spPr>
          <a:xfrm>
            <a:off x="5366779" y="6390902"/>
            <a:ext cx="1458442" cy="364611"/>
          </a:xfrm>
          <a:prstGeom prst="rect">
            <a:avLst/>
          </a:prstGeom>
        </p:spPr>
      </p:pic>
    </p:spTree>
    <p:extLst>
      <p:ext uri="{BB962C8B-B14F-4D97-AF65-F5344CB8AC3E}">
        <p14:creationId xmlns:p14="http://schemas.microsoft.com/office/powerpoint/2010/main" val="1365662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581025" indent="-311150" algn="l" defTabSz="914400" rtl="0" eaLnBrk="1" latinLnBrk="0" hangingPunct="1">
        <a:lnSpc>
          <a:spcPct val="90000"/>
        </a:lnSpc>
        <a:spcBef>
          <a:spcPts val="500"/>
        </a:spcBef>
        <a:buFont typeface="Arial" panose="020B0604020202020204" pitchFamily="34" charset="0"/>
        <a:buChar char="•"/>
        <a:tabLst/>
        <a:defRPr sz="2400" kern="1200">
          <a:solidFill>
            <a:schemeClr val="tx2"/>
          </a:solidFill>
          <a:latin typeface="+mn-lt"/>
          <a:ea typeface="+mn-ea"/>
          <a:cs typeface="+mn-cs"/>
        </a:defRPr>
      </a:lvl2pPr>
      <a:lvl3pPr marL="892175" indent="-265113" algn="l" defTabSz="914400" rtl="0" eaLnBrk="1" latinLnBrk="0" hangingPunct="1">
        <a:lnSpc>
          <a:spcPct val="90000"/>
        </a:lnSpc>
        <a:spcBef>
          <a:spcPts val="500"/>
        </a:spcBef>
        <a:buFont typeface="Arial" panose="020B0604020202020204" pitchFamily="34" charset="0"/>
        <a:buChar char="•"/>
        <a:tabLst/>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8D04AB-8AB0-3A89-B36A-D4505050A17D}"/>
              </a:ext>
            </a:extLst>
          </p:cNvPr>
          <p:cNvSpPr/>
          <p:nvPr/>
        </p:nvSpPr>
        <p:spPr>
          <a:xfrm>
            <a:off x="0" y="3429000"/>
            <a:ext cx="12192000" cy="3429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02D4D5-2302-7AF9-6197-BC804B3EFAF9}"/>
              </a:ext>
            </a:extLst>
          </p:cNvPr>
          <p:cNvSpPr>
            <a:spLocks noGrp="1"/>
          </p:cNvSpPr>
          <p:nvPr>
            <p:ph type="ctrTitle"/>
          </p:nvPr>
        </p:nvSpPr>
        <p:spPr>
          <a:xfrm>
            <a:off x="0" y="0"/>
            <a:ext cx="12192000" cy="3428999"/>
          </a:xfrm>
        </p:spPr>
        <p:txBody>
          <a:bodyPr/>
          <a:lstStyle/>
          <a:p>
            <a:r>
              <a:rPr lang="en-US" b="1" dirty="0"/>
              <a:t>Simplified Change Plan</a:t>
            </a:r>
          </a:p>
        </p:txBody>
      </p:sp>
      <p:sp>
        <p:nvSpPr>
          <p:cNvPr id="3" name="Subtitle 2">
            <a:extLst>
              <a:ext uri="{FF2B5EF4-FFF2-40B4-BE49-F238E27FC236}">
                <a16:creationId xmlns:a16="http://schemas.microsoft.com/office/drawing/2014/main" id="{93D4B4F8-5D68-AAFC-4364-818D07430D6B}"/>
              </a:ext>
            </a:extLst>
          </p:cNvPr>
          <p:cNvSpPr>
            <a:spLocks noGrp="1"/>
          </p:cNvSpPr>
          <p:nvPr>
            <p:ph type="subTitle" idx="1"/>
          </p:nvPr>
        </p:nvSpPr>
        <p:spPr/>
        <p:txBody>
          <a:bodyPr/>
          <a:lstStyle/>
          <a:p>
            <a:r>
              <a:rPr lang="en-US" b="1" dirty="0"/>
              <a:t>Change Change by Untypical</a:t>
            </a:r>
          </a:p>
        </p:txBody>
      </p:sp>
    </p:spTree>
    <p:extLst>
      <p:ext uri="{BB962C8B-B14F-4D97-AF65-F5344CB8AC3E}">
        <p14:creationId xmlns:p14="http://schemas.microsoft.com/office/powerpoint/2010/main" val="745055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AA4D3-A21F-31EE-5E2E-83F9588E9B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FCCE67-B8E4-6FBD-A9C0-E37B8C180995}"/>
              </a:ext>
            </a:extLst>
          </p:cNvPr>
          <p:cNvSpPr>
            <a:spLocks noGrp="1"/>
          </p:cNvSpPr>
          <p:nvPr>
            <p:ph type="title"/>
          </p:nvPr>
        </p:nvSpPr>
        <p:spPr/>
        <p:txBody>
          <a:bodyPr>
            <a:normAutofit/>
          </a:bodyPr>
          <a:lstStyle/>
          <a:p>
            <a:r>
              <a:rPr lang="en-US" sz="3200" dirty="0"/>
              <a:t>Who needs to know about the change?</a:t>
            </a:r>
          </a:p>
        </p:txBody>
      </p:sp>
      <p:sp>
        <p:nvSpPr>
          <p:cNvPr id="3" name="Content Placeholder 2">
            <a:extLst>
              <a:ext uri="{FF2B5EF4-FFF2-40B4-BE49-F238E27FC236}">
                <a16:creationId xmlns:a16="http://schemas.microsoft.com/office/drawing/2014/main" id="{EA17769E-5972-B08A-DCA2-54AADC3C7E5C}"/>
              </a:ext>
            </a:extLst>
          </p:cNvPr>
          <p:cNvSpPr>
            <a:spLocks noGrp="1"/>
          </p:cNvSpPr>
          <p:nvPr>
            <p:ph idx="1"/>
          </p:nvPr>
        </p:nvSpPr>
        <p:spPr/>
        <p:txBody>
          <a:bodyPr>
            <a:normAutofit/>
          </a:bodyPr>
          <a:lstStyle/>
          <a:p>
            <a:pPr marL="0" indent="0">
              <a:buNone/>
            </a:pPr>
            <a:r>
              <a:rPr lang="en-US" sz="1800" dirty="0">
                <a:solidFill>
                  <a:srgbClr val="394752"/>
                </a:solidFill>
              </a:rPr>
              <a:t>In the past, you might have created a Stakeholder Matrix – a list of people and teams that will be impacted by the proposed change. When we stick with that jargon, it is often interpreted as executives and senior leaders but there are two groups of people who need to be on your list:</a:t>
            </a:r>
          </a:p>
          <a:p>
            <a:r>
              <a:rPr lang="en-US" sz="1800" dirty="0">
                <a:solidFill>
                  <a:srgbClr val="394752"/>
                </a:solidFill>
              </a:rPr>
              <a:t>Those who are directly affected</a:t>
            </a:r>
          </a:p>
          <a:p>
            <a:r>
              <a:rPr lang="en-US" sz="1800" dirty="0">
                <a:solidFill>
                  <a:srgbClr val="394752"/>
                </a:solidFill>
              </a:rPr>
              <a:t>Those who are not directly affected but still need to know (execs, people leaders, etc)</a:t>
            </a:r>
          </a:p>
          <a:p>
            <a:pPr marL="0" indent="0">
              <a:buNone/>
            </a:pPr>
            <a:r>
              <a:rPr lang="en-US" sz="1800" dirty="0">
                <a:solidFill>
                  <a:srgbClr val="394752"/>
                </a:solidFill>
              </a:rPr>
              <a:t>Once again, it may be impractical to fit everyone’s details on this slide. Better to create an external list and embed or link to it here.</a:t>
            </a:r>
          </a:p>
        </p:txBody>
      </p:sp>
    </p:spTree>
    <p:extLst>
      <p:ext uri="{BB962C8B-B14F-4D97-AF65-F5344CB8AC3E}">
        <p14:creationId xmlns:p14="http://schemas.microsoft.com/office/powerpoint/2010/main" val="2249394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5A67F-5166-DDFC-3B25-20B953708B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6B95F6-4B17-C604-85A3-ABCB95AF4A3D}"/>
              </a:ext>
            </a:extLst>
          </p:cNvPr>
          <p:cNvSpPr>
            <a:spLocks noGrp="1"/>
          </p:cNvSpPr>
          <p:nvPr>
            <p:ph type="title"/>
          </p:nvPr>
        </p:nvSpPr>
        <p:spPr/>
        <p:txBody>
          <a:bodyPr>
            <a:normAutofit/>
          </a:bodyPr>
          <a:lstStyle/>
          <a:p>
            <a:r>
              <a:rPr lang="en-US" sz="3200" dirty="0"/>
              <a:t>How will this change impact on them?</a:t>
            </a:r>
          </a:p>
        </p:txBody>
      </p:sp>
      <p:sp>
        <p:nvSpPr>
          <p:cNvPr id="3" name="Content Placeholder 2">
            <a:extLst>
              <a:ext uri="{FF2B5EF4-FFF2-40B4-BE49-F238E27FC236}">
                <a16:creationId xmlns:a16="http://schemas.microsoft.com/office/drawing/2014/main" id="{C06E5AF2-B93E-1B40-1B79-2E66D8EFAFC4}"/>
              </a:ext>
            </a:extLst>
          </p:cNvPr>
          <p:cNvSpPr>
            <a:spLocks noGrp="1"/>
          </p:cNvSpPr>
          <p:nvPr>
            <p:ph idx="1"/>
          </p:nvPr>
        </p:nvSpPr>
        <p:spPr/>
        <p:txBody>
          <a:bodyPr>
            <a:normAutofit/>
          </a:bodyPr>
          <a:lstStyle/>
          <a:p>
            <a:pPr marL="0" indent="0">
              <a:buNone/>
            </a:pPr>
            <a:r>
              <a:rPr lang="en-US" sz="1800" dirty="0">
                <a:solidFill>
                  <a:srgbClr val="394752"/>
                </a:solidFill>
              </a:rPr>
              <a:t>Considering the two groups listed on the previous slide, there will need to be two different approaches:</a:t>
            </a:r>
          </a:p>
          <a:p>
            <a:pPr marL="0" indent="0">
              <a:buNone/>
            </a:pPr>
            <a:endParaRPr lang="en-US" sz="1800" dirty="0">
              <a:solidFill>
                <a:srgbClr val="394752"/>
              </a:solidFill>
            </a:endParaRPr>
          </a:p>
          <a:p>
            <a:r>
              <a:rPr lang="en-US" sz="1800" dirty="0">
                <a:solidFill>
                  <a:srgbClr val="394752"/>
                </a:solidFill>
              </a:rPr>
              <a:t>For the impacted people, this is where your business impact assessment will take place. Notice that I don’t refer to a BIA – that term has seemingly been hijacked to describe the spreadsheet that records how things will change.</a:t>
            </a:r>
          </a:p>
          <a:p>
            <a:r>
              <a:rPr lang="en-US" sz="1800" dirty="0">
                <a:solidFill>
                  <a:srgbClr val="394752"/>
                </a:solidFill>
              </a:rPr>
              <a:t>For the people not directly impacted, this will more typically relate to the engagement activities we will need to undertake to maintain their involvement</a:t>
            </a:r>
          </a:p>
          <a:p>
            <a:pPr marL="0" indent="0">
              <a:buNone/>
            </a:pPr>
            <a:r>
              <a:rPr lang="en-US" sz="1800" dirty="0">
                <a:solidFill>
                  <a:srgbClr val="394752"/>
                </a:solidFill>
              </a:rPr>
              <a:t>It is likely that once you have completed your business impact assessment, there WILL be a summary document created. Please embed that or link to it on this slide. </a:t>
            </a:r>
          </a:p>
          <a:p>
            <a:pPr marL="0" indent="0">
              <a:buNone/>
            </a:pPr>
            <a:r>
              <a:rPr lang="en-US" sz="1800" dirty="0">
                <a:solidFill>
                  <a:srgbClr val="394752"/>
                </a:solidFill>
              </a:rPr>
              <a:t>That said, remember to put more value on the actual assessment activity. Ensure that, once you have determined how this change will impact on these people, you have addressed each of these impacts with statements of action, outlining what you will be doing to minimise or eliminate the impact.</a:t>
            </a:r>
          </a:p>
        </p:txBody>
      </p:sp>
    </p:spTree>
    <p:extLst>
      <p:ext uri="{BB962C8B-B14F-4D97-AF65-F5344CB8AC3E}">
        <p14:creationId xmlns:p14="http://schemas.microsoft.com/office/powerpoint/2010/main" val="1725345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9B36A-0EEE-B00B-BFB5-7E48CB6142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948D43-0DA2-28F3-6D3F-8371190B7F7C}"/>
              </a:ext>
            </a:extLst>
          </p:cNvPr>
          <p:cNvSpPr>
            <a:spLocks noGrp="1"/>
          </p:cNvSpPr>
          <p:nvPr>
            <p:ph type="title"/>
          </p:nvPr>
        </p:nvSpPr>
        <p:spPr/>
        <p:txBody>
          <a:bodyPr>
            <a:normAutofit/>
          </a:bodyPr>
          <a:lstStyle/>
          <a:p>
            <a:r>
              <a:rPr lang="en-US" sz="3200" dirty="0"/>
              <a:t>What do we need to tell them?</a:t>
            </a:r>
          </a:p>
        </p:txBody>
      </p:sp>
      <p:sp>
        <p:nvSpPr>
          <p:cNvPr id="3" name="Content Placeholder 2">
            <a:extLst>
              <a:ext uri="{FF2B5EF4-FFF2-40B4-BE49-F238E27FC236}">
                <a16:creationId xmlns:a16="http://schemas.microsoft.com/office/drawing/2014/main" id="{B1C8BCD1-8EDC-5344-4F80-F7DED41D0BDC}"/>
              </a:ext>
            </a:extLst>
          </p:cNvPr>
          <p:cNvSpPr>
            <a:spLocks noGrp="1"/>
          </p:cNvSpPr>
          <p:nvPr>
            <p:ph idx="1"/>
          </p:nvPr>
        </p:nvSpPr>
        <p:spPr/>
        <p:txBody>
          <a:bodyPr>
            <a:normAutofit/>
          </a:bodyPr>
          <a:lstStyle/>
          <a:p>
            <a:pPr marL="0" indent="0">
              <a:buNone/>
            </a:pPr>
            <a:r>
              <a:rPr lang="en-US" sz="1800" dirty="0">
                <a:solidFill>
                  <a:srgbClr val="394752"/>
                </a:solidFill>
              </a:rPr>
              <a:t>In the traditional change plan, this is typically known as the “comms plan” but here we need to be clear that:</a:t>
            </a:r>
          </a:p>
          <a:p>
            <a:r>
              <a:rPr lang="en-US" sz="1800" dirty="0">
                <a:solidFill>
                  <a:srgbClr val="394752"/>
                </a:solidFill>
              </a:rPr>
              <a:t>We are looking for engagement strategies – not “comms”.</a:t>
            </a:r>
          </a:p>
          <a:p>
            <a:r>
              <a:rPr lang="en-US" sz="1800" dirty="0">
                <a:solidFill>
                  <a:srgbClr val="394752"/>
                </a:solidFill>
              </a:rPr>
              <a:t>We need to create messaging that is consistent so that everyone uses the same messages and hears the same messages.</a:t>
            </a:r>
          </a:p>
          <a:p>
            <a:r>
              <a:rPr lang="en-US" sz="1800" dirty="0">
                <a:solidFill>
                  <a:srgbClr val="394752"/>
                </a:solidFill>
              </a:rPr>
              <a:t>Keep in mind that whatever messaging we used must be open to feedback, enquiry, challenge, etc. We are not running down to a fence and throwing brochures over, hoping someone will pick one up and read our messages. We are talking about messaging that builds relationships, facilitates conversations between you and those impacted.</a:t>
            </a:r>
          </a:p>
          <a:p>
            <a:r>
              <a:rPr lang="en-US" sz="1800" dirty="0">
                <a:solidFill>
                  <a:srgbClr val="394752"/>
                </a:solidFill>
              </a:rPr>
              <a:t>Typically, this would be maintained in an external document and so embedding or linking to that document on this slide is a sensible option here.</a:t>
            </a:r>
          </a:p>
        </p:txBody>
      </p:sp>
    </p:spTree>
    <p:extLst>
      <p:ext uri="{BB962C8B-B14F-4D97-AF65-F5344CB8AC3E}">
        <p14:creationId xmlns:p14="http://schemas.microsoft.com/office/powerpoint/2010/main" val="2996165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3295F-6688-7ECC-684F-A7795B7F1B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28A287-6A73-7384-1016-63C873121C5D}"/>
              </a:ext>
            </a:extLst>
          </p:cNvPr>
          <p:cNvSpPr>
            <a:spLocks noGrp="1"/>
          </p:cNvSpPr>
          <p:nvPr>
            <p:ph type="title"/>
          </p:nvPr>
        </p:nvSpPr>
        <p:spPr/>
        <p:txBody>
          <a:bodyPr>
            <a:normAutofit/>
          </a:bodyPr>
          <a:lstStyle/>
          <a:p>
            <a:r>
              <a:rPr lang="en-US" sz="3200" dirty="0"/>
              <a:t>Who needs to learn new skills or knowledge?</a:t>
            </a:r>
          </a:p>
        </p:txBody>
      </p:sp>
      <p:sp>
        <p:nvSpPr>
          <p:cNvPr id="3" name="Content Placeholder 2">
            <a:extLst>
              <a:ext uri="{FF2B5EF4-FFF2-40B4-BE49-F238E27FC236}">
                <a16:creationId xmlns:a16="http://schemas.microsoft.com/office/drawing/2014/main" id="{CAB2B077-195E-E258-CCCF-7E8A57A14799}"/>
              </a:ext>
            </a:extLst>
          </p:cNvPr>
          <p:cNvSpPr>
            <a:spLocks noGrp="1"/>
          </p:cNvSpPr>
          <p:nvPr>
            <p:ph idx="1"/>
          </p:nvPr>
        </p:nvSpPr>
        <p:spPr/>
        <p:txBody>
          <a:bodyPr>
            <a:normAutofit/>
          </a:bodyPr>
          <a:lstStyle/>
          <a:p>
            <a:pPr marL="0" indent="0">
              <a:buNone/>
            </a:pPr>
            <a:r>
              <a:rPr lang="en-US" sz="1800" dirty="0">
                <a:solidFill>
                  <a:srgbClr val="394752"/>
                </a:solidFill>
              </a:rPr>
              <a:t>In the past, this would be called a Training Needs Analysis, but we want something broader than just considering training. Training is typically associated with scheduled activities, often in a training room or workshop, and designed to teach new skills or knowledge to those who need it.</a:t>
            </a:r>
          </a:p>
          <a:p>
            <a:pPr marL="0" indent="0">
              <a:buNone/>
            </a:pPr>
            <a:r>
              <a:rPr lang="en-US" sz="1800" dirty="0">
                <a:solidFill>
                  <a:srgbClr val="394752"/>
                </a:solidFill>
              </a:rPr>
              <a:t>But what about context? What about background? </a:t>
            </a:r>
          </a:p>
          <a:p>
            <a:pPr marL="0" indent="0">
              <a:buNone/>
            </a:pPr>
            <a:r>
              <a:rPr lang="en-US" sz="1800" dirty="0">
                <a:solidFill>
                  <a:srgbClr val="394752"/>
                </a:solidFill>
              </a:rPr>
              <a:t>Rather than just thinking about the classroom activities that typically occur the week before go-live, think about all skills and, particularly, knowledge that can be learned throughout the program period.</a:t>
            </a:r>
          </a:p>
          <a:p>
            <a:pPr marL="0" indent="0">
              <a:buNone/>
            </a:pPr>
            <a:r>
              <a:rPr lang="en-US" sz="1800" dirty="0">
                <a:solidFill>
                  <a:srgbClr val="394752"/>
                </a:solidFill>
              </a:rPr>
              <a:t>This is also likely to be maintained in an external document and so embedding or linking to the document from this slide is recommended.</a:t>
            </a:r>
          </a:p>
        </p:txBody>
      </p:sp>
    </p:spTree>
    <p:extLst>
      <p:ext uri="{BB962C8B-B14F-4D97-AF65-F5344CB8AC3E}">
        <p14:creationId xmlns:p14="http://schemas.microsoft.com/office/powerpoint/2010/main" val="3532764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A021D-1A3D-4585-2B9A-1B4A1F2424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25AD66-26FF-6C7E-F696-E556FF80AD47}"/>
              </a:ext>
            </a:extLst>
          </p:cNvPr>
          <p:cNvSpPr>
            <a:spLocks noGrp="1"/>
          </p:cNvSpPr>
          <p:nvPr>
            <p:ph type="title"/>
          </p:nvPr>
        </p:nvSpPr>
        <p:spPr/>
        <p:txBody>
          <a:bodyPr>
            <a:normAutofit/>
          </a:bodyPr>
          <a:lstStyle/>
          <a:p>
            <a:r>
              <a:rPr lang="en-US" sz="3200" dirty="0"/>
              <a:t>What are the most likely sources of resistance?</a:t>
            </a:r>
          </a:p>
        </p:txBody>
      </p:sp>
      <p:sp>
        <p:nvSpPr>
          <p:cNvPr id="3" name="Content Placeholder 2">
            <a:extLst>
              <a:ext uri="{FF2B5EF4-FFF2-40B4-BE49-F238E27FC236}">
                <a16:creationId xmlns:a16="http://schemas.microsoft.com/office/drawing/2014/main" id="{F05019C9-78CC-7148-424D-8E74FDD1753A}"/>
              </a:ext>
            </a:extLst>
          </p:cNvPr>
          <p:cNvSpPr>
            <a:spLocks noGrp="1"/>
          </p:cNvSpPr>
          <p:nvPr>
            <p:ph idx="1"/>
          </p:nvPr>
        </p:nvSpPr>
        <p:spPr/>
        <p:txBody>
          <a:bodyPr>
            <a:normAutofit/>
          </a:bodyPr>
          <a:lstStyle/>
          <a:p>
            <a:pPr marL="0" indent="0">
              <a:buNone/>
            </a:pPr>
            <a:r>
              <a:rPr lang="en-US" sz="1800" dirty="0">
                <a:solidFill>
                  <a:srgbClr val="394752"/>
                </a:solidFill>
              </a:rPr>
              <a:t>Resistance to change is typically an unavoidable reality for most change leaders, but there are a couple of strategies that may minimise the impact:</a:t>
            </a:r>
          </a:p>
          <a:p>
            <a:r>
              <a:rPr lang="en-US" sz="1800" dirty="0">
                <a:solidFill>
                  <a:srgbClr val="394752"/>
                </a:solidFill>
              </a:rPr>
              <a:t>Document the most likely sources here along with ways to address them – ideally before they arise</a:t>
            </a:r>
          </a:p>
          <a:p>
            <a:r>
              <a:rPr lang="en-US" sz="1800" dirty="0">
                <a:solidFill>
                  <a:srgbClr val="394752"/>
                </a:solidFill>
              </a:rPr>
              <a:t>Work with the resistors – they are often symptomatic of how others are feeling. Don’t ignore them or argue with them. Listen to them and find out why they are resisting. They may know something you don’t. They may be missing some important information that you assumed (wrongly) that they already knew</a:t>
            </a:r>
          </a:p>
          <a:p>
            <a:r>
              <a:rPr lang="en-US" sz="1800" dirty="0">
                <a:solidFill>
                  <a:srgbClr val="394752"/>
                </a:solidFill>
              </a:rPr>
              <a:t>The biggest source of resistance to change is, in fact, resistance to uncertainty. Minimise uncertainty by being transparent as much as possible.</a:t>
            </a:r>
          </a:p>
        </p:txBody>
      </p:sp>
    </p:spTree>
    <p:extLst>
      <p:ext uri="{BB962C8B-B14F-4D97-AF65-F5344CB8AC3E}">
        <p14:creationId xmlns:p14="http://schemas.microsoft.com/office/powerpoint/2010/main" val="1078894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6C998-C7D6-E643-565D-FAAB1B89A46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E786B99-CAD1-37EC-BB96-B96C66A90BCA}"/>
              </a:ext>
            </a:extLst>
          </p:cNvPr>
          <p:cNvSpPr>
            <a:spLocks noGrp="1"/>
          </p:cNvSpPr>
          <p:nvPr>
            <p:ph type="title"/>
          </p:nvPr>
        </p:nvSpPr>
        <p:spPr>
          <a:xfrm>
            <a:off x="0" y="0"/>
            <a:ext cx="12192000" cy="6858000"/>
          </a:xfrm>
        </p:spPr>
        <p:txBody>
          <a:bodyPr anchor="ctr"/>
          <a:lstStyle/>
          <a:p>
            <a:r>
              <a:rPr lang="en-US" dirty="0"/>
              <a:t>Do It</a:t>
            </a:r>
          </a:p>
        </p:txBody>
      </p:sp>
    </p:spTree>
    <p:extLst>
      <p:ext uri="{BB962C8B-B14F-4D97-AF65-F5344CB8AC3E}">
        <p14:creationId xmlns:p14="http://schemas.microsoft.com/office/powerpoint/2010/main" val="798942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84A97-CCFD-0932-C829-9EF336F72F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85CF5F-F323-FB2B-3C74-479EFACCE213}"/>
              </a:ext>
            </a:extLst>
          </p:cNvPr>
          <p:cNvSpPr>
            <a:spLocks noGrp="1"/>
          </p:cNvSpPr>
          <p:nvPr>
            <p:ph type="title"/>
          </p:nvPr>
        </p:nvSpPr>
        <p:spPr/>
        <p:txBody>
          <a:bodyPr>
            <a:normAutofit/>
          </a:bodyPr>
          <a:lstStyle/>
          <a:p>
            <a:r>
              <a:rPr lang="en-US" sz="3200" dirty="0"/>
              <a:t>What are the planned steps to complete this change activity?</a:t>
            </a:r>
          </a:p>
        </p:txBody>
      </p:sp>
      <p:sp>
        <p:nvSpPr>
          <p:cNvPr id="3" name="Content Placeholder 2">
            <a:extLst>
              <a:ext uri="{FF2B5EF4-FFF2-40B4-BE49-F238E27FC236}">
                <a16:creationId xmlns:a16="http://schemas.microsoft.com/office/drawing/2014/main" id="{7A2E5E96-3E4E-1458-1565-7BFFE7FB5DEA}"/>
              </a:ext>
            </a:extLst>
          </p:cNvPr>
          <p:cNvSpPr>
            <a:spLocks noGrp="1"/>
          </p:cNvSpPr>
          <p:nvPr>
            <p:ph idx="1"/>
          </p:nvPr>
        </p:nvSpPr>
        <p:spPr/>
        <p:txBody>
          <a:bodyPr>
            <a:normAutofit/>
          </a:bodyPr>
          <a:lstStyle/>
          <a:p>
            <a:pPr marL="0" indent="0">
              <a:buNone/>
            </a:pPr>
            <a:r>
              <a:rPr lang="en-US" sz="1800" dirty="0">
                <a:solidFill>
                  <a:srgbClr val="394752"/>
                </a:solidFill>
              </a:rPr>
              <a:t>This is probably the most dynamic slide in the pack. On one of the earlier slides, we outlined the key activities that need to be completed to achieve success.</a:t>
            </a:r>
          </a:p>
          <a:p>
            <a:pPr marL="0" indent="0">
              <a:buNone/>
            </a:pPr>
            <a:r>
              <a:rPr lang="en-US" sz="1800" dirty="0">
                <a:solidFill>
                  <a:srgbClr val="394752"/>
                </a:solidFill>
              </a:rPr>
              <a:t>This slides to a more granular level and outlines what needs to be done to complete this change – from a change leadership perspective.</a:t>
            </a:r>
          </a:p>
          <a:p>
            <a:pPr marL="0" indent="0">
              <a:buNone/>
            </a:pPr>
            <a:r>
              <a:rPr lang="en-US" sz="1800" dirty="0">
                <a:solidFill>
                  <a:srgbClr val="394752"/>
                </a:solidFill>
              </a:rPr>
              <a:t>Don’t forget that the Program Director or PMO team will be maintain an overall program plan that you will need to be consistent with. You will regularly need to update this page to reflect changes in scope, changes in schedule, etc BUT it is not the project plan.</a:t>
            </a:r>
          </a:p>
          <a:p>
            <a:pPr marL="0" indent="0">
              <a:buNone/>
            </a:pPr>
            <a:r>
              <a:rPr lang="en-US" sz="1800" dirty="0">
                <a:solidFill>
                  <a:srgbClr val="394752"/>
                </a:solidFill>
              </a:rPr>
              <a:t>The level of detail you provide on this slide is entirely up to you.</a:t>
            </a:r>
          </a:p>
        </p:txBody>
      </p:sp>
    </p:spTree>
    <p:extLst>
      <p:ext uri="{BB962C8B-B14F-4D97-AF65-F5344CB8AC3E}">
        <p14:creationId xmlns:p14="http://schemas.microsoft.com/office/powerpoint/2010/main" val="3970847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D2BE0-F051-B415-BFE8-46CE08BC8F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909848-5012-CE8A-77FB-6BA87142C5D4}"/>
              </a:ext>
            </a:extLst>
          </p:cNvPr>
          <p:cNvSpPr>
            <a:spLocks noGrp="1"/>
          </p:cNvSpPr>
          <p:nvPr>
            <p:ph type="title"/>
          </p:nvPr>
        </p:nvSpPr>
        <p:spPr/>
        <p:txBody>
          <a:bodyPr>
            <a:normAutofit/>
          </a:bodyPr>
          <a:lstStyle/>
          <a:p>
            <a:r>
              <a:rPr lang="en-US" sz="3200" dirty="0"/>
              <a:t>What fine tuning and refinement will be needed as we progress?</a:t>
            </a:r>
          </a:p>
        </p:txBody>
      </p:sp>
      <p:sp>
        <p:nvSpPr>
          <p:cNvPr id="3" name="Content Placeholder 2">
            <a:extLst>
              <a:ext uri="{FF2B5EF4-FFF2-40B4-BE49-F238E27FC236}">
                <a16:creationId xmlns:a16="http://schemas.microsoft.com/office/drawing/2014/main" id="{C82FD2A0-1CE4-36EB-26D0-D60326BAACE3}"/>
              </a:ext>
            </a:extLst>
          </p:cNvPr>
          <p:cNvSpPr>
            <a:spLocks noGrp="1"/>
          </p:cNvSpPr>
          <p:nvPr>
            <p:ph idx="1"/>
          </p:nvPr>
        </p:nvSpPr>
        <p:spPr/>
        <p:txBody>
          <a:bodyPr>
            <a:normAutofit/>
          </a:bodyPr>
          <a:lstStyle/>
          <a:p>
            <a:pPr marL="0" indent="0">
              <a:buNone/>
            </a:pPr>
            <a:r>
              <a:rPr lang="en-US" sz="1800" dirty="0">
                <a:solidFill>
                  <a:srgbClr val="394752"/>
                </a:solidFill>
              </a:rPr>
              <a:t>This is really designed to document the maintenance activities that will inevitably be required.</a:t>
            </a:r>
          </a:p>
          <a:p>
            <a:pPr marL="0" indent="0">
              <a:buNone/>
            </a:pPr>
            <a:r>
              <a:rPr lang="en-US" sz="1800" dirty="0">
                <a:solidFill>
                  <a:srgbClr val="394752"/>
                </a:solidFill>
              </a:rPr>
              <a:t>On the previous slide, you will have outlined what you need to do (and when) but that will change as things get delayed, overlooked, etc.</a:t>
            </a:r>
          </a:p>
          <a:p>
            <a:pPr marL="0" indent="0">
              <a:buNone/>
            </a:pPr>
            <a:r>
              <a:rPr lang="en-US" sz="1800" dirty="0">
                <a:solidFill>
                  <a:srgbClr val="394752"/>
                </a:solidFill>
              </a:rPr>
              <a:t>Be proactive and diarise a weekly or fortnightly session with key program team members to review the previous slide, ensuring that it is consistent with the main project plan and the activities you have documented are achievable according to the latest schedule.</a:t>
            </a:r>
          </a:p>
        </p:txBody>
      </p:sp>
    </p:spTree>
    <p:extLst>
      <p:ext uri="{BB962C8B-B14F-4D97-AF65-F5344CB8AC3E}">
        <p14:creationId xmlns:p14="http://schemas.microsoft.com/office/powerpoint/2010/main" val="1133885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FB893-5110-DD3B-D78B-DB5BEB3D7D4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F340A07-46BC-4DB6-C7FF-15831B165E5F}"/>
              </a:ext>
            </a:extLst>
          </p:cNvPr>
          <p:cNvSpPr>
            <a:spLocks noGrp="1"/>
          </p:cNvSpPr>
          <p:nvPr>
            <p:ph type="title"/>
          </p:nvPr>
        </p:nvSpPr>
        <p:spPr>
          <a:xfrm>
            <a:off x="0" y="0"/>
            <a:ext cx="12192000" cy="6858000"/>
          </a:xfrm>
        </p:spPr>
        <p:txBody>
          <a:bodyPr anchor="ctr"/>
          <a:lstStyle/>
          <a:p>
            <a:r>
              <a:rPr lang="en-US" dirty="0"/>
              <a:t>Make It Stick</a:t>
            </a:r>
          </a:p>
        </p:txBody>
      </p:sp>
    </p:spTree>
    <p:extLst>
      <p:ext uri="{BB962C8B-B14F-4D97-AF65-F5344CB8AC3E}">
        <p14:creationId xmlns:p14="http://schemas.microsoft.com/office/powerpoint/2010/main" val="11899304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0C439-0C3C-0152-A63F-F45661FBA7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C189D7-2CAE-CC1C-BA1D-793797DB903A}"/>
              </a:ext>
            </a:extLst>
          </p:cNvPr>
          <p:cNvSpPr>
            <a:spLocks noGrp="1"/>
          </p:cNvSpPr>
          <p:nvPr>
            <p:ph type="title"/>
          </p:nvPr>
        </p:nvSpPr>
        <p:spPr/>
        <p:txBody>
          <a:bodyPr>
            <a:normAutofit/>
          </a:bodyPr>
          <a:lstStyle/>
          <a:p>
            <a:r>
              <a:rPr lang="en-US" sz="3200" dirty="0"/>
              <a:t>How do we make sure that the change is embedded?</a:t>
            </a:r>
          </a:p>
        </p:txBody>
      </p:sp>
      <p:sp>
        <p:nvSpPr>
          <p:cNvPr id="3" name="Content Placeholder 2">
            <a:extLst>
              <a:ext uri="{FF2B5EF4-FFF2-40B4-BE49-F238E27FC236}">
                <a16:creationId xmlns:a16="http://schemas.microsoft.com/office/drawing/2014/main" id="{39BF540B-1C4F-0F19-2C6C-8D2721B3FF67}"/>
              </a:ext>
            </a:extLst>
          </p:cNvPr>
          <p:cNvSpPr>
            <a:spLocks noGrp="1"/>
          </p:cNvSpPr>
          <p:nvPr>
            <p:ph idx="1"/>
          </p:nvPr>
        </p:nvSpPr>
        <p:spPr/>
        <p:txBody>
          <a:bodyPr>
            <a:normAutofit/>
          </a:bodyPr>
          <a:lstStyle/>
          <a:p>
            <a:pPr marL="0" indent="0">
              <a:buNone/>
            </a:pPr>
            <a:r>
              <a:rPr lang="en-US" sz="1800" dirty="0">
                <a:solidFill>
                  <a:srgbClr val="394752"/>
                </a:solidFill>
              </a:rPr>
              <a:t>Too often, change leaders and other program team members are removed from the project and moved onto other things before the changes have been embedded. Document what activities you need to complete (or ensure are completed after you move on) so that the changes are not unwound by corporate inertia after they have been delivered.</a:t>
            </a:r>
          </a:p>
          <a:p>
            <a:pPr marL="0" indent="0">
              <a:buNone/>
            </a:pPr>
            <a:r>
              <a:rPr lang="en-US" sz="1800" dirty="0">
                <a:solidFill>
                  <a:srgbClr val="394752"/>
                </a:solidFill>
              </a:rPr>
              <a:t>By documenting them, you can agree these activities / strategies with key stakeholders before they are needed. It will provide some input into the “what successful delivery looks like” discussion and can provide a laundry list of things that need to be done by the Business As Usual team after you move to your </a:t>
            </a:r>
            <a:r>
              <a:rPr lang="en-US" sz="1800">
                <a:solidFill>
                  <a:srgbClr val="394752"/>
                </a:solidFill>
              </a:rPr>
              <a:t>next project.</a:t>
            </a:r>
            <a:endParaRPr lang="en-US" sz="1800" dirty="0">
              <a:solidFill>
                <a:srgbClr val="394752"/>
              </a:solidFill>
            </a:endParaRPr>
          </a:p>
        </p:txBody>
      </p:sp>
    </p:spTree>
    <p:extLst>
      <p:ext uri="{BB962C8B-B14F-4D97-AF65-F5344CB8AC3E}">
        <p14:creationId xmlns:p14="http://schemas.microsoft.com/office/powerpoint/2010/main" val="2945185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75F27-E977-63E5-DE1D-F8D4F590B5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6955D1-1A23-9931-5E68-D6D0EEA1B921}"/>
              </a:ext>
            </a:extLst>
          </p:cNvPr>
          <p:cNvSpPr>
            <a:spLocks noGrp="1"/>
          </p:cNvSpPr>
          <p:nvPr>
            <p:ph type="title"/>
          </p:nvPr>
        </p:nvSpPr>
        <p:spPr/>
        <p:txBody>
          <a:bodyPr>
            <a:normAutofit/>
          </a:bodyPr>
          <a:lstStyle/>
          <a:p>
            <a:r>
              <a:rPr lang="en-US" sz="3200" dirty="0"/>
              <a:t>How to use this pack</a:t>
            </a:r>
          </a:p>
        </p:txBody>
      </p:sp>
      <p:sp>
        <p:nvSpPr>
          <p:cNvPr id="3" name="Content Placeholder 2">
            <a:extLst>
              <a:ext uri="{FF2B5EF4-FFF2-40B4-BE49-F238E27FC236}">
                <a16:creationId xmlns:a16="http://schemas.microsoft.com/office/drawing/2014/main" id="{E541CAB5-BD2A-B51D-0100-719750D6F595}"/>
              </a:ext>
            </a:extLst>
          </p:cNvPr>
          <p:cNvSpPr>
            <a:spLocks noGrp="1"/>
          </p:cNvSpPr>
          <p:nvPr>
            <p:ph idx="1"/>
          </p:nvPr>
        </p:nvSpPr>
        <p:spPr/>
        <p:txBody>
          <a:bodyPr>
            <a:normAutofit fontScale="92500"/>
          </a:bodyPr>
          <a:lstStyle/>
          <a:p>
            <a:pPr marL="0" indent="0">
              <a:buNone/>
            </a:pPr>
            <a:r>
              <a:rPr lang="en-US" sz="1800" dirty="0">
                <a:solidFill>
                  <a:srgbClr val="394752"/>
                </a:solidFill>
              </a:rPr>
              <a:t>You can literally use this pack however you want. That said, these suggestions might help you:</a:t>
            </a:r>
          </a:p>
          <a:p>
            <a:r>
              <a:rPr lang="en-US" sz="1800" dirty="0">
                <a:solidFill>
                  <a:srgbClr val="394752"/>
                </a:solidFill>
              </a:rPr>
              <a:t>There are thirteen content sides, divided into four key sections.</a:t>
            </a:r>
          </a:p>
          <a:p>
            <a:r>
              <a:rPr lang="en-US" sz="1800" dirty="0">
                <a:solidFill>
                  <a:srgbClr val="394752"/>
                </a:solidFill>
              </a:rPr>
              <a:t>On each slide, you see some commentary about how that slide should be used. Please delete that content from your actual simplified change plan.</a:t>
            </a:r>
          </a:p>
          <a:p>
            <a:r>
              <a:rPr lang="en-US" sz="1800" dirty="0">
                <a:solidFill>
                  <a:srgbClr val="394752"/>
                </a:solidFill>
              </a:rPr>
              <a:t>In our opinion, every slide has a role to play in your simplified change plan so there shouldn’t be a need to delete any slides (apart from this one, of course!)</a:t>
            </a:r>
          </a:p>
          <a:p>
            <a:r>
              <a:rPr lang="en-US" sz="1800" dirty="0">
                <a:solidFill>
                  <a:srgbClr val="394752"/>
                </a:solidFill>
              </a:rPr>
              <a:t>That said, there will be some where one slide simply isn’t enough for the question you are addressing. That’s easy, just duplicate the slide, making sure that you add a number to the heading – for example, </a:t>
            </a:r>
            <a:r>
              <a:rPr lang="en-US" sz="1800" b="1" dirty="0">
                <a:solidFill>
                  <a:srgbClr val="394752"/>
                </a:solidFill>
              </a:rPr>
              <a:t>What is the current state (1)</a:t>
            </a:r>
            <a:r>
              <a:rPr lang="en-US" sz="1800" dirty="0">
                <a:solidFill>
                  <a:srgbClr val="394752"/>
                </a:solidFill>
              </a:rPr>
              <a:t> so that readers know there are multiple slides</a:t>
            </a:r>
          </a:p>
          <a:p>
            <a:r>
              <a:rPr lang="en-US" sz="1800" dirty="0">
                <a:solidFill>
                  <a:srgbClr val="394752"/>
                </a:solidFill>
              </a:rPr>
              <a:t>For some slides, it might require you to embed other documents into this pack. For example, on the slide called </a:t>
            </a:r>
            <a:r>
              <a:rPr lang="en-US" sz="1800" b="1" dirty="0">
                <a:solidFill>
                  <a:srgbClr val="394752"/>
                </a:solidFill>
              </a:rPr>
              <a:t>Who Needs To Know About This Change</a:t>
            </a:r>
            <a:r>
              <a:rPr lang="en-US" sz="1800" dirty="0">
                <a:solidFill>
                  <a:srgbClr val="394752"/>
                </a:solidFill>
              </a:rPr>
              <a:t>, you might want to develop a spreadsheet with everyone’s details in it. That’s easy, just create an external document and embed / link into this pack. You can even link to the document dynamically so that when changes are made, they are reflected in the embedded version automatically.</a:t>
            </a:r>
          </a:p>
          <a:p>
            <a:r>
              <a:rPr lang="en-US" sz="1800" dirty="0">
                <a:solidFill>
                  <a:srgbClr val="394752"/>
                </a:solidFill>
              </a:rPr>
              <a:t>With all that said, off you go! Just remember that this document requires regular review and revision.</a:t>
            </a:r>
          </a:p>
        </p:txBody>
      </p:sp>
    </p:spTree>
    <p:extLst>
      <p:ext uri="{BB962C8B-B14F-4D97-AF65-F5344CB8AC3E}">
        <p14:creationId xmlns:p14="http://schemas.microsoft.com/office/powerpoint/2010/main" val="3977061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97CEA71-D410-7B4F-4471-E2BBCBFAC3D9}"/>
              </a:ext>
            </a:extLst>
          </p:cNvPr>
          <p:cNvSpPr>
            <a:spLocks noGrp="1"/>
          </p:cNvSpPr>
          <p:nvPr>
            <p:ph type="title"/>
          </p:nvPr>
        </p:nvSpPr>
        <p:spPr>
          <a:xfrm>
            <a:off x="0" y="0"/>
            <a:ext cx="12192000" cy="6858000"/>
          </a:xfrm>
        </p:spPr>
        <p:txBody>
          <a:bodyPr anchor="ctr"/>
          <a:lstStyle/>
          <a:p>
            <a:r>
              <a:rPr lang="en-US" dirty="0"/>
              <a:t>Define It</a:t>
            </a:r>
          </a:p>
        </p:txBody>
      </p:sp>
    </p:spTree>
    <p:extLst>
      <p:ext uri="{BB962C8B-B14F-4D97-AF65-F5344CB8AC3E}">
        <p14:creationId xmlns:p14="http://schemas.microsoft.com/office/powerpoint/2010/main" val="3272382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2B7ED-1EF5-6909-5BB2-6E533FA2402A}"/>
              </a:ext>
            </a:extLst>
          </p:cNvPr>
          <p:cNvSpPr>
            <a:spLocks noGrp="1"/>
          </p:cNvSpPr>
          <p:nvPr>
            <p:ph type="title"/>
          </p:nvPr>
        </p:nvSpPr>
        <p:spPr/>
        <p:txBody>
          <a:bodyPr>
            <a:normAutofit/>
          </a:bodyPr>
          <a:lstStyle/>
          <a:p>
            <a:r>
              <a:rPr lang="en-US" sz="3200" dirty="0"/>
              <a:t>What is the current state?</a:t>
            </a:r>
          </a:p>
        </p:txBody>
      </p:sp>
      <p:sp>
        <p:nvSpPr>
          <p:cNvPr id="3" name="Content Placeholder 2">
            <a:extLst>
              <a:ext uri="{FF2B5EF4-FFF2-40B4-BE49-F238E27FC236}">
                <a16:creationId xmlns:a16="http://schemas.microsoft.com/office/drawing/2014/main" id="{AF286CD4-8FD4-AEBC-7C3F-DD83150D696A}"/>
              </a:ext>
            </a:extLst>
          </p:cNvPr>
          <p:cNvSpPr>
            <a:spLocks noGrp="1"/>
          </p:cNvSpPr>
          <p:nvPr>
            <p:ph idx="1"/>
          </p:nvPr>
        </p:nvSpPr>
        <p:spPr/>
        <p:txBody>
          <a:bodyPr>
            <a:normAutofit/>
          </a:bodyPr>
          <a:lstStyle/>
          <a:p>
            <a:pPr marL="0" indent="0">
              <a:buNone/>
            </a:pPr>
            <a:r>
              <a:rPr lang="en-US" sz="1800" dirty="0">
                <a:solidFill>
                  <a:srgbClr val="394752"/>
                </a:solidFill>
              </a:rPr>
              <a:t>Capture the key details of the current state. Include the issues or risks that currently exist that may have driven the need to establish a change or transformation program. </a:t>
            </a:r>
          </a:p>
          <a:p>
            <a:pPr marL="0" indent="0">
              <a:buNone/>
            </a:pPr>
            <a:r>
              <a:rPr lang="en-US" sz="1800" dirty="0">
                <a:solidFill>
                  <a:srgbClr val="394752"/>
                </a:solidFill>
              </a:rPr>
              <a:t>Too often, change / transformation programs head off with a clear destination in mind (e.g. deploying a new technology solution), without giving sufficient thought to the starting point – and why we are planning to move from there. </a:t>
            </a:r>
          </a:p>
        </p:txBody>
      </p:sp>
    </p:spTree>
    <p:extLst>
      <p:ext uri="{BB962C8B-B14F-4D97-AF65-F5344CB8AC3E}">
        <p14:creationId xmlns:p14="http://schemas.microsoft.com/office/powerpoint/2010/main" val="1385392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1178A-5E1A-B729-92D8-1E0BA12C72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B1DE6E-5442-F647-3A8D-2D49588AC271}"/>
              </a:ext>
            </a:extLst>
          </p:cNvPr>
          <p:cNvSpPr>
            <a:spLocks noGrp="1"/>
          </p:cNvSpPr>
          <p:nvPr>
            <p:ph type="title"/>
          </p:nvPr>
        </p:nvSpPr>
        <p:spPr/>
        <p:txBody>
          <a:bodyPr>
            <a:normAutofit/>
          </a:bodyPr>
          <a:lstStyle/>
          <a:p>
            <a:r>
              <a:rPr lang="en-US" sz="3200" dirty="0"/>
              <a:t>What does the future look like?</a:t>
            </a:r>
          </a:p>
        </p:txBody>
      </p:sp>
      <p:sp>
        <p:nvSpPr>
          <p:cNvPr id="3" name="Content Placeholder 2">
            <a:extLst>
              <a:ext uri="{FF2B5EF4-FFF2-40B4-BE49-F238E27FC236}">
                <a16:creationId xmlns:a16="http://schemas.microsoft.com/office/drawing/2014/main" id="{7F8B4649-16DA-92BF-2A7E-5F698DE45FBE}"/>
              </a:ext>
            </a:extLst>
          </p:cNvPr>
          <p:cNvSpPr>
            <a:spLocks noGrp="1"/>
          </p:cNvSpPr>
          <p:nvPr>
            <p:ph idx="1"/>
          </p:nvPr>
        </p:nvSpPr>
        <p:spPr/>
        <p:txBody>
          <a:bodyPr>
            <a:normAutofit/>
          </a:bodyPr>
          <a:lstStyle/>
          <a:p>
            <a:pPr marL="0" indent="0">
              <a:buNone/>
            </a:pPr>
            <a:r>
              <a:rPr lang="en-US" sz="1800" dirty="0">
                <a:solidFill>
                  <a:srgbClr val="394752"/>
                </a:solidFill>
              </a:rPr>
              <a:t>Clarity of a future state is critical when developing any form of change approach. </a:t>
            </a:r>
          </a:p>
          <a:p>
            <a:pPr marL="0" indent="0">
              <a:buNone/>
            </a:pPr>
            <a:r>
              <a:rPr lang="en-US" sz="1800" dirty="0">
                <a:solidFill>
                  <a:srgbClr val="394752"/>
                </a:solidFill>
              </a:rPr>
              <a:t>On this slide, make sure that anyone who picks this pack up and reads it can clearly see what you are setting out to achieve. Rather than simply state the solution (e.g. deploying a new timesheet system), try and outline the future state including expected changes in behaviours, processes, activities, etc.</a:t>
            </a:r>
          </a:p>
          <a:p>
            <a:pPr marL="0" indent="0">
              <a:buNone/>
            </a:pPr>
            <a:r>
              <a:rPr lang="en-US" sz="1800" dirty="0">
                <a:solidFill>
                  <a:srgbClr val="394752"/>
                </a:solidFill>
              </a:rPr>
              <a:t>Bonus points for being able to include specific information about how the issues and risks outlined on the previous slide will be mitigated by the delivery of the future state.</a:t>
            </a:r>
          </a:p>
          <a:p>
            <a:pPr marL="0" indent="0">
              <a:buNone/>
            </a:pPr>
            <a:r>
              <a:rPr lang="en-US" sz="1800" dirty="0">
                <a:solidFill>
                  <a:srgbClr val="394752"/>
                </a:solidFill>
              </a:rPr>
              <a:t>The more detail you can provide here, the better.</a:t>
            </a:r>
          </a:p>
        </p:txBody>
      </p:sp>
    </p:spTree>
    <p:extLst>
      <p:ext uri="{BB962C8B-B14F-4D97-AF65-F5344CB8AC3E}">
        <p14:creationId xmlns:p14="http://schemas.microsoft.com/office/powerpoint/2010/main" val="3389092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F6485-2998-AA96-E02C-1237CD05DF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D525E4-AFF1-B380-D8AD-CF5B8F2D1CBC}"/>
              </a:ext>
            </a:extLst>
          </p:cNvPr>
          <p:cNvSpPr>
            <a:spLocks noGrp="1"/>
          </p:cNvSpPr>
          <p:nvPr>
            <p:ph type="title"/>
          </p:nvPr>
        </p:nvSpPr>
        <p:spPr/>
        <p:txBody>
          <a:bodyPr>
            <a:normAutofit/>
          </a:bodyPr>
          <a:lstStyle/>
          <a:p>
            <a:r>
              <a:rPr lang="en-US" sz="3200" dirty="0"/>
              <a:t>What does successful delivery look like?</a:t>
            </a:r>
          </a:p>
        </p:txBody>
      </p:sp>
      <p:sp>
        <p:nvSpPr>
          <p:cNvPr id="3" name="Content Placeholder 2">
            <a:extLst>
              <a:ext uri="{FF2B5EF4-FFF2-40B4-BE49-F238E27FC236}">
                <a16:creationId xmlns:a16="http://schemas.microsoft.com/office/drawing/2014/main" id="{9413DA6C-F9C5-55E0-1D39-AE0D68FFC373}"/>
              </a:ext>
            </a:extLst>
          </p:cNvPr>
          <p:cNvSpPr>
            <a:spLocks noGrp="1"/>
          </p:cNvSpPr>
          <p:nvPr>
            <p:ph idx="1"/>
          </p:nvPr>
        </p:nvSpPr>
        <p:spPr/>
        <p:txBody>
          <a:bodyPr>
            <a:normAutofit/>
          </a:bodyPr>
          <a:lstStyle/>
          <a:p>
            <a:pPr marL="0" indent="0">
              <a:buNone/>
            </a:pPr>
            <a:r>
              <a:rPr lang="en-US" sz="1800" dirty="0">
                <a:solidFill>
                  <a:srgbClr val="394752"/>
                </a:solidFill>
              </a:rPr>
              <a:t>One of the great oversights in many change and transformation programs is understanding – </a:t>
            </a:r>
            <a:r>
              <a:rPr lang="en-US" sz="1800" b="1" dirty="0">
                <a:solidFill>
                  <a:srgbClr val="394752"/>
                </a:solidFill>
              </a:rPr>
              <a:t>up front</a:t>
            </a:r>
            <a:r>
              <a:rPr lang="en-US" sz="1800" dirty="0">
                <a:solidFill>
                  <a:srgbClr val="394752"/>
                </a:solidFill>
              </a:rPr>
              <a:t> – what successful delivery looks like.</a:t>
            </a:r>
          </a:p>
          <a:p>
            <a:pPr marL="0" indent="0">
              <a:buNone/>
            </a:pPr>
            <a:r>
              <a:rPr lang="en-US" sz="1800" dirty="0">
                <a:solidFill>
                  <a:srgbClr val="394752"/>
                </a:solidFill>
              </a:rPr>
              <a:t>A broad-brush statement like “deployed the new payroll system” is not sufficient for stating what successful delivery looks like.</a:t>
            </a:r>
          </a:p>
          <a:p>
            <a:pPr marL="0" indent="0">
              <a:buNone/>
            </a:pPr>
            <a:r>
              <a:rPr lang="en-US" sz="1800" dirty="0">
                <a:solidFill>
                  <a:srgbClr val="394752"/>
                </a:solidFill>
              </a:rPr>
              <a:t>If there are specific measures that are important in determining success (e.g. KPIs, cost reductions, etc), this is a good place to record them.</a:t>
            </a:r>
          </a:p>
          <a:p>
            <a:pPr marL="0" indent="0">
              <a:buNone/>
            </a:pPr>
            <a:r>
              <a:rPr lang="en-US" sz="1800" dirty="0">
                <a:solidFill>
                  <a:srgbClr val="394752"/>
                </a:solidFill>
              </a:rPr>
              <a:t>Additionally, don’t be constrained by quantitative measures. Often, qualitative indicators can inform whether a program has been successful or not.</a:t>
            </a:r>
          </a:p>
          <a:p>
            <a:pPr marL="0" indent="0">
              <a:buNone/>
            </a:pPr>
            <a:r>
              <a:rPr lang="en-US" sz="1800" dirty="0">
                <a:solidFill>
                  <a:srgbClr val="394752"/>
                </a:solidFill>
              </a:rPr>
              <a:t>By defining these up front, we can review throughout the program and once complete, measure how successful the delivery has been, based on agreed measures.</a:t>
            </a:r>
          </a:p>
        </p:txBody>
      </p:sp>
    </p:spTree>
    <p:extLst>
      <p:ext uri="{BB962C8B-B14F-4D97-AF65-F5344CB8AC3E}">
        <p14:creationId xmlns:p14="http://schemas.microsoft.com/office/powerpoint/2010/main" val="1694956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6BC4C-A056-F2DC-D06D-82EAEC8A868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02ED5BE-5364-EBEA-9B83-07A58EB19C7C}"/>
              </a:ext>
            </a:extLst>
          </p:cNvPr>
          <p:cNvSpPr>
            <a:spLocks noGrp="1"/>
          </p:cNvSpPr>
          <p:nvPr>
            <p:ph type="title"/>
          </p:nvPr>
        </p:nvSpPr>
        <p:spPr>
          <a:xfrm>
            <a:off x="0" y="0"/>
            <a:ext cx="12192000" cy="6858000"/>
          </a:xfrm>
        </p:spPr>
        <p:txBody>
          <a:bodyPr anchor="ctr"/>
          <a:lstStyle/>
          <a:p>
            <a:r>
              <a:rPr lang="en-US" dirty="0"/>
              <a:t>Plan It</a:t>
            </a:r>
          </a:p>
        </p:txBody>
      </p:sp>
    </p:spTree>
    <p:extLst>
      <p:ext uri="{BB962C8B-B14F-4D97-AF65-F5344CB8AC3E}">
        <p14:creationId xmlns:p14="http://schemas.microsoft.com/office/powerpoint/2010/main" val="1599525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BCDCD-A657-04AD-F22F-79607BD470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12922C-2A74-4662-19FD-1EFFDC3F2CA3}"/>
              </a:ext>
            </a:extLst>
          </p:cNvPr>
          <p:cNvSpPr>
            <a:spLocks noGrp="1"/>
          </p:cNvSpPr>
          <p:nvPr>
            <p:ph type="title"/>
          </p:nvPr>
        </p:nvSpPr>
        <p:spPr/>
        <p:txBody>
          <a:bodyPr>
            <a:normAutofit/>
          </a:bodyPr>
          <a:lstStyle/>
          <a:p>
            <a:r>
              <a:rPr lang="en-US" sz="3200" dirty="0"/>
              <a:t>What are the key change activities that need to be </a:t>
            </a:r>
            <a:r>
              <a:rPr lang="en-US" sz="3200" dirty="0" err="1"/>
              <a:t>compelted</a:t>
            </a:r>
            <a:r>
              <a:rPr lang="en-US" sz="3200" dirty="0"/>
              <a:t>?</a:t>
            </a:r>
          </a:p>
        </p:txBody>
      </p:sp>
      <p:sp>
        <p:nvSpPr>
          <p:cNvPr id="3" name="Content Placeholder 2">
            <a:extLst>
              <a:ext uri="{FF2B5EF4-FFF2-40B4-BE49-F238E27FC236}">
                <a16:creationId xmlns:a16="http://schemas.microsoft.com/office/drawing/2014/main" id="{902455F0-0256-52A9-74EF-DAD10FF6E6D5}"/>
              </a:ext>
            </a:extLst>
          </p:cNvPr>
          <p:cNvSpPr>
            <a:spLocks noGrp="1"/>
          </p:cNvSpPr>
          <p:nvPr>
            <p:ph idx="1"/>
          </p:nvPr>
        </p:nvSpPr>
        <p:spPr/>
        <p:txBody>
          <a:bodyPr>
            <a:normAutofit/>
          </a:bodyPr>
          <a:lstStyle/>
          <a:p>
            <a:pPr marL="0" indent="0">
              <a:buNone/>
            </a:pPr>
            <a:r>
              <a:rPr lang="en-US" sz="1800" dirty="0">
                <a:solidFill>
                  <a:srgbClr val="394752"/>
                </a:solidFill>
              </a:rPr>
              <a:t>This is a change plan NOT a project plan. You don’t need to maintain a highly detailed and granular schedule – that’s the responsibility of the Program Director or the PMO.</a:t>
            </a:r>
          </a:p>
          <a:p>
            <a:pPr marL="0" indent="0">
              <a:buNone/>
            </a:pPr>
            <a:r>
              <a:rPr lang="en-US" sz="1800" dirty="0">
                <a:solidFill>
                  <a:srgbClr val="394752"/>
                </a:solidFill>
              </a:rPr>
              <a:t>Instead, focus on the big-ticket activities that fall under your responsibility. Create a table that shows the activity, who needs to contribute to the activity and when it needs to be completed.</a:t>
            </a:r>
          </a:p>
          <a:p>
            <a:pPr marL="0" indent="0">
              <a:buNone/>
            </a:pPr>
            <a:r>
              <a:rPr lang="en-US" sz="1800" dirty="0">
                <a:solidFill>
                  <a:srgbClr val="394752"/>
                </a:solidFill>
              </a:rPr>
              <a:t>Of course, if your program requires you to maintain a far more granular schedule, create it externally in a project planning application and embed or link to the document on this slide.</a:t>
            </a:r>
          </a:p>
        </p:txBody>
      </p:sp>
    </p:spTree>
    <p:extLst>
      <p:ext uri="{BB962C8B-B14F-4D97-AF65-F5344CB8AC3E}">
        <p14:creationId xmlns:p14="http://schemas.microsoft.com/office/powerpoint/2010/main" val="3949117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82711-E80C-8E0B-96FC-D2A923E1B5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FD8990-3235-A686-A50D-3A561B27D9B9}"/>
              </a:ext>
            </a:extLst>
          </p:cNvPr>
          <p:cNvSpPr>
            <a:spLocks noGrp="1"/>
          </p:cNvSpPr>
          <p:nvPr>
            <p:ph type="title"/>
          </p:nvPr>
        </p:nvSpPr>
        <p:spPr/>
        <p:txBody>
          <a:bodyPr>
            <a:normAutofit/>
          </a:bodyPr>
          <a:lstStyle/>
          <a:p>
            <a:r>
              <a:rPr lang="en-US" sz="3200" dirty="0"/>
              <a:t>Are there any key constraints or not-negotiables?</a:t>
            </a:r>
          </a:p>
        </p:txBody>
      </p:sp>
      <p:sp>
        <p:nvSpPr>
          <p:cNvPr id="3" name="Content Placeholder 2">
            <a:extLst>
              <a:ext uri="{FF2B5EF4-FFF2-40B4-BE49-F238E27FC236}">
                <a16:creationId xmlns:a16="http://schemas.microsoft.com/office/drawing/2014/main" id="{66B61633-0AB3-2340-7946-3441213EFF68}"/>
              </a:ext>
            </a:extLst>
          </p:cNvPr>
          <p:cNvSpPr>
            <a:spLocks noGrp="1"/>
          </p:cNvSpPr>
          <p:nvPr>
            <p:ph idx="1"/>
          </p:nvPr>
        </p:nvSpPr>
        <p:spPr/>
        <p:txBody>
          <a:bodyPr>
            <a:normAutofit/>
          </a:bodyPr>
          <a:lstStyle/>
          <a:p>
            <a:pPr marL="0" indent="0">
              <a:buNone/>
            </a:pPr>
            <a:r>
              <a:rPr lang="en-US" sz="1800" dirty="0">
                <a:solidFill>
                  <a:srgbClr val="394752"/>
                </a:solidFill>
              </a:rPr>
              <a:t>Let’s identify the things that cannot be changed and document them. Some of these might be for regulatory reasons. Some may be associated with cost.</a:t>
            </a:r>
          </a:p>
          <a:p>
            <a:pPr marL="0" indent="0">
              <a:buNone/>
            </a:pPr>
            <a:r>
              <a:rPr lang="en-US" sz="1800" dirty="0">
                <a:solidFill>
                  <a:srgbClr val="394752"/>
                </a:solidFill>
              </a:rPr>
              <a:t>Whatever the reason for the not-negotiables or other constraints, document them here and have them signed off by the Steering Committee or Program Director. By having agreement on what CAN’T change, this won’t become contentious later in the program.</a:t>
            </a:r>
          </a:p>
        </p:txBody>
      </p:sp>
    </p:spTree>
    <p:extLst>
      <p:ext uri="{BB962C8B-B14F-4D97-AF65-F5344CB8AC3E}">
        <p14:creationId xmlns:p14="http://schemas.microsoft.com/office/powerpoint/2010/main" val="2083660596"/>
      </p:ext>
    </p:extLst>
  </p:cSld>
  <p:clrMapOvr>
    <a:masterClrMapping/>
  </p:clrMapOvr>
</p:sld>
</file>

<file path=ppt/theme/theme1.xml><?xml version="1.0" encoding="utf-8"?>
<a:theme xmlns:a="http://schemas.openxmlformats.org/drawingml/2006/main" name="Office Theme">
  <a:themeElements>
    <a:clrScheme name="Change Change">
      <a:dk1>
        <a:srgbClr val="000000"/>
      </a:dk1>
      <a:lt1>
        <a:srgbClr val="FFFFFF"/>
      </a:lt1>
      <a:dk2>
        <a:srgbClr val="0E2841"/>
      </a:dk2>
      <a:lt2>
        <a:srgbClr val="E8E8E8"/>
      </a:lt2>
      <a:accent1>
        <a:srgbClr val="156082"/>
      </a:accent1>
      <a:accent2>
        <a:srgbClr val="EC9222"/>
      </a:accent2>
      <a:accent3>
        <a:srgbClr val="196B24"/>
      </a:accent3>
      <a:accent4>
        <a:srgbClr val="0F9ED5"/>
      </a:accent4>
      <a:accent5>
        <a:srgbClr val="A02B93"/>
      </a:accent5>
      <a:accent6>
        <a:srgbClr val="4EA72E"/>
      </a:accent6>
      <a:hlink>
        <a:srgbClr val="EC9222"/>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149</TotalTime>
  <Words>1904</Words>
  <Application>Microsoft Macintosh PowerPoint</Application>
  <PresentationFormat>Widescreen</PresentationFormat>
  <Paragraphs>75</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Aptos</vt:lpstr>
      <vt:lpstr>Aptos Display</vt:lpstr>
      <vt:lpstr>Arial</vt:lpstr>
      <vt:lpstr>Office Theme</vt:lpstr>
      <vt:lpstr>Simplified Change Plan</vt:lpstr>
      <vt:lpstr>How to use this pack</vt:lpstr>
      <vt:lpstr>Define It</vt:lpstr>
      <vt:lpstr>What is the current state?</vt:lpstr>
      <vt:lpstr>What does the future look like?</vt:lpstr>
      <vt:lpstr>What does successful delivery look like?</vt:lpstr>
      <vt:lpstr>Plan It</vt:lpstr>
      <vt:lpstr>What are the key change activities that need to be compelted?</vt:lpstr>
      <vt:lpstr>Are there any key constraints or not-negotiables?</vt:lpstr>
      <vt:lpstr>Who needs to know about the change?</vt:lpstr>
      <vt:lpstr>How will this change impact on them?</vt:lpstr>
      <vt:lpstr>What do we need to tell them?</vt:lpstr>
      <vt:lpstr>Who needs to learn new skills or knowledge?</vt:lpstr>
      <vt:lpstr>What are the most likely sources of resistance?</vt:lpstr>
      <vt:lpstr>Do It</vt:lpstr>
      <vt:lpstr>What are the planned steps to complete this change activity?</vt:lpstr>
      <vt:lpstr>What fine tuning and refinement will be needed as we progress?</vt:lpstr>
      <vt:lpstr>Make It Stick</vt:lpstr>
      <vt:lpstr>How do we make sure that the change is embedded?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Neil Butler</dc:creator>
  <cp:lastModifiedBy>Neil Butler</cp:lastModifiedBy>
  <cp:revision>5</cp:revision>
  <dcterms:created xsi:type="dcterms:W3CDTF">2025-11-06T00:39:39Z</dcterms:created>
  <dcterms:modified xsi:type="dcterms:W3CDTF">2025-11-06T03:09:34Z</dcterms:modified>
</cp:coreProperties>
</file>